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9" r:id="rId3"/>
    <p:sldId id="282" r:id="rId4"/>
    <p:sldId id="281" r:id="rId5"/>
    <p:sldId id="283" r:id="rId6"/>
    <p:sldId id="279" r:id="rId7"/>
    <p:sldId id="280" r:id="rId8"/>
    <p:sldId id="268" r:id="rId9"/>
    <p:sldId id="293" r:id="rId10"/>
    <p:sldId id="272" r:id="rId11"/>
    <p:sldId id="284" r:id="rId12"/>
    <p:sldId id="265" r:id="rId13"/>
    <p:sldId id="277" r:id="rId14"/>
    <p:sldId id="288" r:id="rId15"/>
    <p:sldId id="257" r:id="rId16"/>
    <p:sldId id="274" r:id="rId17"/>
    <p:sldId id="285" r:id="rId18"/>
    <p:sldId id="258" r:id="rId19"/>
    <p:sldId id="259" r:id="rId20"/>
    <p:sldId id="286" r:id="rId21"/>
    <p:sldId id="260" r:id="rId22"/>
    <p:sldId id="261" r:id="rId23"/>
    <p:sldId id="262" r:id="rId24"/>
    <p:sldId id="269" r:id="rId25"/>
    <p:sldId id="271" r:id="rId26"/>
    <p:sldId id="270" r:id="rId27"/>
    <p:sldId id="273" r:id="rId28"/>
    <p:sldId id="264" r:id="rId29"/>
    <p:sldId id="267" r:id="rId30"/>
    <p:sldId id="292" r:id="rId31"/>
    <p:sldId id="275" r:id="rId32"/>
    <p:sldId id="263" r:id="rId33"/>
    <p:sldId id="266" r:id="rId34"/>
    <p:sldId id="287" r:id="rId35"/>
    <p:sldId id="276" r:id="rId36"/>
    <p:sldId id="290" r:id="rId37"/>
    <p:sldId id="291" r:id="rId38"/>
    <p:sldId id="295" r:id="rId39"/>
    <p:sldId id="278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95"/>
  </p:normalViewPr>
  <p:slideViewPr>
    <p:cSldViewPr snapToGrid="0">
      <p:cViewPr varScale="1">
        <p:scale>
          <a:sx n="106" d="100"/>
          <a:sy n="106" d="100"/>
        </p:scale>
        <p:origin x="1336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43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7B812E-DF32-6CA0-A66C-0CDC12BE4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17448-4B76-1688-1E52-71B2E881D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ABA0F-CEB8-3D42-8822-F5E0B2857A1A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4541D-F409-10EC-F466-CCB7ACB8DC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CFC72-4B4A-E62C-89DD-091B48F740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CC0B5-857A-F742-ADF0-D5078B507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C89B3-55F1-EC4A-9A20-A2952A19E1D5}" type="datetimeFigureOut">
              <a:rPr lang="en-US" smtClean="0"/>
              <a:t>4/2/25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E67D9-6704-524F-8893-640C3E610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D474-1088-4C71-E5A1-51850D2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024F0-4BB1-CB46-B61A-14ACA712F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2B938-5BA5-FE2E-1B09-8341FCFC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1E1B2-9685-B446-944B-3D2F9A87C441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729-8CC5-9133-BECA-17563386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3359"/>
            <a:ext cx="4114800" cy="365125"/>
          </a:xfrm>
        </p:spPr>
        <p:txBody>
          <a:bodyPr/>
          <a:lstStyle/>
          <a:p>
            <a:r>
              <a:rPr lang="en-US" dirty="0"/>
              <a:t>Dan McCreary,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DC310-ADE2-AF9E-F1F9-A943A085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C27-D0DA-AA87-AC7B-29B6E5A4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7F9D1-634A-4A1A-4534-565F50D7D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0B9B2-A0D1-BD5A-528D-37DC43D9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7DA7-92DD-1A48-9204-A8D6EFABDD47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048F-919F-730C-7137-5B3514F1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3420"/>
            <a:ext cx="4114800" cy="365125"/>
          </a:xfrm>
        </p:spPr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00AC-33AD-ABE1-9232-9F95C470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829-869E-E904-3233-50669BF3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60FC-F26A-5CF5-4167-E5ACF3032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4CD0-D7ED-D1E5-14C5-EAE170AAD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64BC9-5EE4-44E0-8D67-058D0DD8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1C1-DE66-4B4D-B42A-26454790632F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F7322-210A-8E4D-3FC6-ED557C5E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24197-9E19-B96B-B67D-B3F3C89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6B6-16EE-2E3E-DBC8-B1F8AEA3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347BB-03C9-6803-AF7B-C9EFFAFA3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BEA60-02C6-392A-1099-0824670B8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1D827-095D-B76D-D02B-ADC07A162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57E11-3DF1-9E38-9CA1-E4C850833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BC409-A462-7046-97EF-F91518C3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7A5D0-A090-FB42-A1F9-20815D3BFEDB}" type="datetime1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E6954-7250-0AA8-0399-48094C6F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D24AC-B960-F475-B8BB-A67724AD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3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9097-2A86-5337-AFE5-2DD0EC8B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4DD79-367C-8C81-9A6A-A9340F48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28ED9-BE7C-3C47-BA43-1F6E25937090}" type="datetime1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8CBBE-F592-0D2E-2921-15246981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6B0B-1A15-0543-D8AA-9A63C322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A5195-3B83-3FF0-466A-B5DD894B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9E6E7-B684-D440-B0DC-9601C7E33DD3}" type="datetime1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D75E9-63BA-B87A-AECA-F189CDA40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 McCreary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27BB-6FD1-30C2-8DAD-082FB25F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4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DE173-8D33-86B5-3EBF-C39B169E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347784"/>
            <a:ext cx="10515600" cy="666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72B6-93D7-2700-A443-4DD26BC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785" y="1344978"/>
            <a:ext cx="10515600" cy="4680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4C9C-8EBE-C870-E954-529FF8D92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91A68-BCDF-2246-AD5E-DEF0406B4984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F390-EE76-499E-AD9B-1CEA8F4F7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Dan McCreary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BFB82-F812-2648-ABC9-BA8DBC437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1246" y="621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6DD8C6-A3C0-7343-A2BE-3CE584C77F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5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mccreary.github.io/graph-systems-thinking/" TargetMode="External"/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Relationship Id="rId9" Type="http://schemas.openxmlformats.org/officeDocument/2006/relationships/hyperlink" Target="https://dmccreary.github.io/personal-finance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C447-E164-D1CE-1AE2-65B4A6734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1" y="391886"/>
            <a:ext cx="10688595" cy="5011387"/>
          </a:xfrm>
        </p:spPr>
        <p:txBody>
          <a:bodyPr>
            <a:noAutofit/>
          </a:bodyPr>
          <a:lstStyle/>
          <a:p>
            <a:r>
              <a:rPr lang="en-US" sz="3200" dirty="0"/>
              <a:t>University of Minnesota</a:t>
            </a:r>
            <a:br>
              <a:rPr lang="en-US" sz="3200" dirty="0"/>
            </a:br>
            <a:r>
              <a:rPr lang="en-US" sz="3200" dirty="0"/>
              <a:t>Senior Design Lecture</a:t>
            </a:r>
            <a:br>
              <a:rPr lang="en-US" sz="3200" dirty="0"/>
            </a:br>
            <a:br>
              <a:rPr lang="en-US" sz="4800" dirty="0"/>
            </a:br>
            <a:r>
              <a:rPr lang="en-US" sz="4800" dirty="0"/>
              <a:t>AI, Agents and </a:t>
            </a:r>
            <a:br>
              <a:rPr lang="en-US" sz="4800" dirty="0"/>
            </a:br>
            <a:r>
              <a:rPr lang="en-US" sz="4800" dirty="0"/>
              <a:t>Intelligent Textbooks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Overcoming Fear and Embracing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C542E-3A85-9612-A8ED-02BE4813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968" y="5605154"/>
            <a:ext cx="9144000" cy="933898"/>
          </a:xfrm>
        </p:spPr>
        <p:txBody>
          <a:bodyPr/>
          <a:lstStyle/>
          <a:p>
            <a:r>
              <a:rPr lang="en-US" dirty="0"/>
              <a:t>Dan McCreary</a:t>
            </a:r>
          </a:p>
          <a:p>
            <a:r>
              <a:rPr lang="en-US" dirty="0"/>
              <a:t>April 5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A9D09-EBC6-FF45-1B07-A108807EA8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64" y="318948"/>
            <a:ext cx="1639331" cy="9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6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022796-2048-3BED-3873-246539D0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88D7-AB25-F82A-40B6-13A8E61FE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538119"/>
            <a:ext cx="3857367" cy="2093870"/>
          </a:xfrm>
        </p:spPr>
        <p:txBody>
          <a:bodyPr>
            <a:normAutofit fontScale="90000"/>
          </a:bodyPr>
          <a:lstStyle/>
          <a:p>
            <a:r>
              <a:rPr lang="en-US" dirty="0"/>
              <a:t>Anysphere</a:t>
            </a:r>
            <a:br>
              <a:rPr lang="en-US" dirty="0"/>
            </a:br>
            <a:r>
              <a:rPr lang="en-US" dirty="0"/>
              <a:t>has</a:t>
            </a:r>
            <a:br>
              <a:rPr lang="en-US" dirty="0"/>
            </a:br>
            <a:r>
              <a:rPr lang="en-US" dirty="0"/>
              <a:t>226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C5EDB-20EE-9AEC-8D9F-8CE26A0B8C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454" y="191514"/>
            <a:ext cx="7772400" cy="66664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7A7F3-2269-0946-AA5D-86E3B2AE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0FD2B-D330-C6FF-91DE-A43572B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8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FDF043-67FA-3C96-3B23-92183554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43522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234"/>
            <a:ext cx="10515600" cy="45751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1956 to this week</a:t>
            </a:r>
          </a:p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 (2022)</a:t>
            </a:r>
          </a:p>
          <a:p>
            <a:r>
              <a:rPr lang="en-US" dirty="0"/>
              <a:t>Meta open sources Llama LLM (2023)</a:t>
            </a:r>
          </a:p>
          <a:p>
            <a:r>
              <a:rPr lang="en-US" dirty="0"/>
              <a:t>DeepSeek R1 (2023)</a:t>
            </a:r>
          </a:p>
          <a:p>
            <a:r>
              <a:rPr lang="en-US" dirty="0"/>
              <a:t>Y-Combinator survey shows that ¼ of companies use AI to generate over 95% of their code (2024)</a:t>
            </a:r>
          </a:p>
          <a:p>
            <a:r>
              <a:rPr lang="en-US" dirty="0"/>
              <a:t>“Vibe Coding”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Codium LightSpeed</a:t>
            </a:r>
          </a:p>
          <a:p>
            <a:pPr lvl="1"/>
            <a:r>
              <a:rPr lang="en-US" dirty="0"/>
              <a:t>Manus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5ACE3-F636-4A3C-1424-84E9A9F3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6193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790-22BA-F7C0-B17C-757D33DC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41" y="181530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Accelerating Pace of AI Innovation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16630-0BE7-FAEB-405C-710B7BC587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595" y="917213"/>
            <a:ext cx="9543576" cy="5265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BDE8F-6458-5639-97E0-A86D010ED319}"/>
              </a:ext>
            </a:extLst>
          </p:cNvPr>
          <p:cNvSpPr txBox="1"/>
          <p:nvPr/>
        </p:nvSpPr>
        <p:spPr>
          <a:xfrm>
            <a:off x="3013364" y="6318547"/>
            <a:ext cx="866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https://dmccreary.github.io/intelligent-textbooks/sims/ai-pace-accelerating/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BFF149-4672-1BA6-7C67-105672E7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F4A26A-90F4-506A-7E0B-8471EEB4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703A-C613-CF72-CD77-D0D6A11C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916" y="177800"/>
            <a:ext cx="4548149" cy="6223000"/>
          </a:xfrm>
        </p:spPr>
        <p:txBody>
          <a:bodyPr>
            <a:noAutofit/>
          </a:bodyPr>
          <a:lstStyle/>
          <a:p>
            <a:r>
              <a:rPr lang="en-US" sz="2800" i="1" dirty="0"/>
              <a:t>A Young Lady's Illustrated Primer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fully adaptive intelligent learning device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Storytelling customized to each child’s needs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From Neal Stephenson’s 1995 Cyberpunk Novel “Diamond Age”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F154-771A-F8FF-2E65-AABF06B028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54" y="177800"/>
            <a:ext cx="6502400" cy="650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C886-E546-2F43-5853-59CBAA57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3E432-FF04-10D2-D323-7F415182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73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DBC0D-7055-C45E-1A2A-2BACFFFF68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32" y="209300"/>
            <a:ext cx="7772400" cy="57383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53641-0021-56C8-D5FC-AAC1D31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F80F-E374-EAAA-2D85-18433C33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84385"/>
            <a:ext cx="10515600" cy="1325563"/>
          </a:xfrm>
        </p:spPr>
        <p:txBody>
          <a:bodyPr/>
          <a:lstStyle/>
          <a:p>
            <a:r>
              <a:rPr lang="en-US" dirty="0"/>
              <a:t>Five Levels of Intelligent Textbooks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6A051-9DE2-787E-E8F0-FF62669A31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409948"/>
            <a:ext cx="7772400" cy="403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8942B-6ACC-EBFB-88F5-CC5EC25D8EDE}"/>
              </a:ext>
            </a:extLst>
          </p:cNvPr>
          <p:cNvSpPr txBox="1"/>
          <p:nvPr/>
        </p:nvSpPr>
        <p:spPr>
          <a:xfrm>
            <a:off x="4483971" y="5955957"/>
            <a:ext cx="686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https://dmccreary.github.io/intelligent-textbooks/sims/book-levels/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774F7-6749-8CBC-D153-1B92A492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0121-8C62-5729-76BC-303FC519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06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80AB-3D3E-6326-A6CA-4A31EA00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09" y="226902"/>
            <a:ext cx="10515600" cy="1017107"/>
          </a:xfrm>
        </p:spPr>
        <p:txBody>
          <a:bodyPr/>
          <a:lstStyle/>
          <a:p>
            <a:r>
              <a:rPr lang="en-US" dirty="0"/>
              <a:t>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FD41D-D13A-DC52-7574-655E0C4E0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825625"/>
            <a:ext cx="4495800" cy="4351338"/>
          </a:xfrm>
        </p:spPr>
        <p:txBody>
          <a:bodyPr/>
          <a:lstStyle/>
          <a:p>
            <a:r>
              <a:rPr lang="en-US" dirty="0"/>
              <a:t>Static textbook</a:t>
            </a:r>
          </a:p>
          <a:p>
            <a:r>
              <a:rPr lang="en-US" dirty="0"/>
              <a:t>Table of contents</a:t>
            </a:r>
          </a:p>
          <a:p>
            <a:r>
              <a:rPr lang="en-US" dirty="0"/>
              <a:t>Glossary of terms</a:t>
            </a:r>
          </a:p>
          <a:p>
            <a:r>
              <a:rPr lang="en-US" dirty="0"/>
              <a:t>Index</a:t>
            </a:r>
          </a:p>
          <a:p>
            <a:r>
              <a:rPr lang="en-US" dirty="0"/>
              <a:t>Static charts and figures</a:t>
            </a:r>
          </a:p>
          <a:p>
            <a:r>
              <a:rPr lang="en-US" dirty="0"/>
              <a:t>No interactivity</a:t>
            </a:r>
          </a:p>
        </p:txBody>
      </p:sp>
      <p:pic>
        <p:nvPicPr>
          <p:cNvPr id="7" name="Picture 6" descr="A grey and white poster with a stack of books&#10;&#10;Description automatically generated">
            <a:extLst>
              <a:ext uri="{FF2B5EF4-FFF2-40B4-BE49-F238E27FC236}">
                <a16:creationId xmlns:a16="http://schemas.microsoft.com/office/drawing/2014/main" id="{7FAEEC92-AF5C-64F0-6A75-C744B6A7E9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22388"/>
            <a:ext cx="4854575" cy="48545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33813-E055-4BDB-52AD-FEF7316B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B89FA-200B-87F8-783E-4B3FC7E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73D6-1804-DF69-AF21-CE1655393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37179"/>
            <a:ext cx="10515600" cy="1017464"/>
          </a:xfrm>
        </p:spPr>
        <p:txBody>
          <a:bodyPr/>
          <a:lstStyle/>
          <a:p>
            <a:r>
              <a:rPr lang="en-US" dirty="0"/>
              <a:t>Level 2 – Interactive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13D0-6F9E-3515-FF38-107DD599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324" y="1562741"/>
            <a:ext cx="573147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Online interactive</a:t>
            </a:r>
          </a:p>
          <a:p>
            <a:r>
              <a:rPr lang="en-US" dirty="0"/>
              <a:t>Links</a:t>
            </a:r>
          </a:p>
          <a:p>
            <a:r>
              <a:rPr lang="en-US" dirty="0"/>
              <a:t>Interactive charts</a:t>
            </a:r>
          </a:p>
          <a:p>
            <a:r>
              <a:rPr lang="en-US" dirty="0"/>
              <a:t>Simulations (MicroSims)</a:t>
            </a:r>
          </a:p>
          <a:p>
            <a:r>
              <a:rPr lang="en-US" dirty="0"/>
              <a:t>Animations</a:t>
            </a:r>
          </a:p>
          <a:p>
            <a:r>
              <a:rPr lang="en-US" dirty="0"/>
              <a:t>Level 2.9 took a lot of work before generative AI</a:t>
            </a:r>
          </a:p>
          <a:p>
            <a:r>
              <a:rPr lang="en-US" dirty="0"/>
              <a:t>Learning graphs</a:t>
            </a:r>
          </a:p>
          <a:p>
            <a:r>
              <a:rPr lang="en-US" dirty="0"/>
              <a:t>Simple chatbots for question answering</a:t>
            </a:r>
          </a:p>
          <a:p>
            <a:r>
              <a:rPr lang="en-US" dirty="0"/>
              <a:t>No personalization</a:t>
            </a:r>
          </a:p>
        </p:txBody>
      </p:sp>
      <p:pic>
        <p:nvPicPr>
          <p:cNvPr id="7" name="Picture 6" descr="A hand pointing at a tablet screen&#10;&#10;Description automatically generated">
            <a:extLst>
              <a:ext uri="{FF2B5EF4-FFF2-40B4-BE49-F238E27FC236}">
                <a16:creationId xmlns:a16="http://schemas.microsoft.com/office/drawing/2014/main" id="{9A1F3942-20EA-6E8D-A95E-C7FC32CD5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62741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C7B3F-A5D5-9BD6-0C81-B22043C4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7445C-89BC-86BE-5950-DD10B5E1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1EAF-7797-3378-97C3-06974A2D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Today’s 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9992D-1D2E-35FD-07D4-DFFA48A2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Accelerating Pace of Change of AI</a:t>
            </a:r>
          </a:p>
          <a:p>
            <a:r>
              <a:rPr lang="en-US"/>
              <a:t>Understanding Minnesota’s FUD factors</a:t>
            </a:r>
          </a:p>
          <a:p>
            <a:pPr lvl="1">
              <a:spcBef>
                <a:spcPts val="1000"/>
              </a:spcBef>
            </a:pPr>
            <a:r>
              <a:rPr lang="en-US"/>
              <a:t>The “</a:t>
            </a:r>
            <a:r>
              <a:rPr lang="en-US" i="1"/>
              <a:t>deer in the headlights</a:t>
            </a:r>
            <a:r>
              <a:rPr lang="en-US"/>
              <a:t>” syndrome</a:t>
            </a:r>
          </a:p>
          <a:p>
            <a:r>
              <a:rPr lang="en-US"/>
              <a:t>Recent events in agentic IDEs</a:t>
            </a:r>
          </a:p>
          <a:p>
            <a:pPr lvl="1">
              <a:spcBef>
                <a:spcPts val="1000"/>
              </a:spcBef>
            </a:pPr>
            <a:r>
              <a:rPr lang="en-US"/>
              <a:t>The impact to software and hardware acceleration</a:t>
            </a:r>
          </a:p>
          <a:p>
            <a:pPr lvl="1">
              <a:spcBef>
                <a:spcPts val="1000"/>
              </a:spcBef>
            </a:pPr>
            <a:r>
              <a:rPr lang="en-US" b="1"/>
              <a:t>Example:</a:t>
            </a:r>
            <a:r>
              <a:rPr lang="en-US"/>
              <a:t> The $20 DIY spectrum analyzer</a:t>
            </a:r>
          </a:p>
          <a:p>
            <a:r>
              <a:rPr lang="en-US"/>
              <a:t>The Five Levels of Intelligent Textbooks</a:t>
            </a:r>
          </a:p>
          <a:p>
            <a:r>
              <a:rPr lang="en-US"/>
              <a:t>Tip and Tricks for using chatbots and agentic IDE</a:t>
            </a:r>
          </a:p>
          <a:p>
            <a:pPr lvl="1">
              <a:spcBef>
                <a:spcPts val="1000"/>
              </a:spcBef>
            </a:pPr>
            <a:r>
              <a:rPr lang="en-US"/>
              <a:t>Decomposition, context and testing</a:t>
            </a:r>
          </a:p>
          <a:p>
            <a:r>
              <a:rPr lang="en-US"/>
              <a:t>Dan’s Prediction:</a:t>
            </a:r>
            <a:br>
              <a:rPr lang="en-US"/>
            </a:br>
            <a:r>
              <a:rPr lang="en-US"/>
              <a:t>	LLM, Agents and Enterprise Knowledge Graphs (EKGs)</a:t>
            </a:r>
          </a:p>
          <a:p>
            <a:r>
              <a:rPr lang="en-US"/>
              <a:t>Q&amp;A – 10 minutes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F8715-93E8-7A65-C5F9-034D50A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5C7DC-BE16-ED27-425F-EE80B34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C64C-8854-10BA-BA1B-B73B6D56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34" y="140858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C658-59B6-C57C-5CBC-E18C4C708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6" y="807363"/>
            <a:ext cx="10249910" cy="5160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2F588-6E12-993A-CBF4-23D745A3B1C0}"/>
              </a:ext>
            </a:extLst>
          </p:cNvPr>
          <p:cNvSpPr txBox="1"/>
          <p:nvPr/>
        </p:nvSpPr>
        <p:spPr>
          <a:xfrm>
            <a:off x="2947737" y="6140884"/>
            <a:ext cx="886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https://dmccreary.github.io/deep-learning-course/sims/learning-graph/view-graph.html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BF67E-2153-F3F7-9E27-EB0BC008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7DDC-715A-DBED-1DAE-D1CF86A4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60E7-6CE4-7188-8094-1571A966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40" y="311689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Level 3: Personalized Adaptive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0982-07AC-2948-33C7-6FF69B917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4819"/>
            <a:ext cx="5257799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Paths:</a:t>
            </a:r>
            <a:r>
              <a:rPr lang="en-US" sz="1600" dirty="0"/>
              <a:t> Customized content sequences based on prerequisite knowledge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Context Aware Chatbots: </a:t>
            </a:r>
            <a:r>
              <a:rPr lang="en-US" sz="1600" dirty="0"/>
              <a:t>They know your learning goals and what you have already mastered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Concept Dependency Graphs:</a:t>
            </a:r>
            <a:r>
              <a:rPr lang="en-US" sz="1600" dirty="0"/>
              <a:t> Visual maps showing how concepts connect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Personal Learning Graphs:</a:t>
            </a:r>
            <a:r>
              <a:rPr lang="en-US" sz="1600" dirty="0"/>
              <a:t> Tracking individual mastery of concepts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Simple Algorithms for Recommendations:</a:t>
            </a:r>
            <a:r>
              <a:rPr lang="en-US" sz="1600" dirty="0"/>
              <a:t> Content adapts based on quiz results or user input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Privacy Considerations:</a:t>
            </a:r>
            <a:r>
              <a:rPr lang="en-US" sz="1600" dirty="0"/>
              <a:t> Begins to collect personal data, emphasizing data protection</a:t>
            </a:r>
          </a:p>
          <a:p>
            <a:pPr>
              <a:spcBef>
                <a:spcPts val="1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Regulatory: </a:t>
            </a:r>
            <a:r>
              <a:rPr lang="en-US" sz="1600" dirty="0">
                <a:solidFill>
                  <a:srgbClr val="FF0000"/>
                </a:solidFill>
              </a:rPr>
              <a:t>Must comply with GDPR guidelines about student privacy</a:t>
            </a:r>
          </a:p>
        </p:txBody>
      </p:sp>
      <p:pic>
        <p:nvPicPr>
          <p:cNvPr id="5" name="Picture 4" descr="A poster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1F4E1FB-74CF-A5F4-69A4-52D0F9A53E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548" y="1474819"/>
            <a:ext cx="4666049" cy="46660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1CAAD-BD8A-5C70-19DE-3585A091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23197-8D09-2F12-4ABF-74583008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5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4274-8EBB-BEC6-014C-410B766C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4 – Chatbot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56FE-C913-D65B-5A5F-3D102889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179" y="1690689"/>
            <a:ext cx="5257800" cy="4351338"/>
          </a:xfrm>
        </p:spPr>
        <p:txBody>
          <a:bodyPr/>
          <a:lstStyle/>
          <a:p>
            <a:r>
              <a:rPr lang="en-US" dirty="0"/>
              <a:t>Sophisticated content generation</a:t>
            </a:r>
          </a:p>
          <a:p>
            <a:r>
              <a:rPr lang="en-US" dirty="0"/>
              <a:t>Personalized content</a:t>
            </a:r>
          </a:p>
          <a:p>
            <a:r>
              <a:rPr lang="en-US" dirty="0"/>
              <a:t>Conversational textbook</a:t>
            </a:r>
          </a:p>
          <a:p>
            <a:r>
              <a:rPr lang="en-US" dirty="0"/>
              <a:t>Answer’s still grounded by knowledge graphs that have been peer reviewed for quality</a:t>
            </a:r>
          </a:p>
        </p:txBody>
      </p:sp>
      <p:pic>
        <p:nvPicPr>
          <p:cNvPr id="5" name="Picture 4" descr="A poster for a level 4&#10;&#10;Description automatically generated">
            <a:extLst>
              <a:ext uri="{FF2B5EF4-FFF2-40B4-BE49-F238E27FC236}">
                <a16:creationId xmlns:a16="http://schemas.microsoft.com/office/drawing/2014/main" id="{C2705B8C-83FA-6CBC-F1D6-D8ECA53DD1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351339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AA469-B4F0-15F4-B0D5-A3C89F53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9C587-2FCC-1810-7CA6-73AD9447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1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A7C1-912D-6BAB-9C74-E922E0A0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38" y="165572"/>
            <a:ext cx="10515600" cy="1325563"/>
          </a:xfrm>
        </p:spPr>
        <p:txBody>
          <a:bodyPr/>
          <a:lstStyle/>
          <a:p>
            <a:r>
              <a:rPr lang="en-US" dirty="0"/>
              <a:t>Level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74D1-F168-C33B-5F00-B6D8CFC9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511" y="1584993"/>
            <a:ext cx="5113638" cy="4351338"/>
          </a:xfrm>
        </p:spPr>
        <p:txBody>
          <a:bodyPr/>
          <a:lstStyle/>
          <a:p>
            <a:r>
              <a:rPr lang="en-US" dirty="0"/>
              <a:t>“The Primer” as in Neal Stephenson’s book</a:t>
            </a:r>
          </a:p>
          <a:p>
            <a:r>
              <a:rPr lang="en-US" dirty="0"/>
              <a:t>Fully personalized</a:t>
            </a:r>
          </a:p>
          <a:p>
            <a:r>
              <a:rPr lang="en-US" dirty="0"/>
              <a:t>Generates complex simulations and immersive VR experiences on </a:t>
            </a:r>
            <a:r>
              <a:rPr lang="en-US" dirty="0" err="1"/>
              <a:t>demmand</a:t>
            </a:r>
            <a:endParaRPr lang="en-US" dirty="0"/>
          </a:p>
        </p:txBody>
      </p:sp>
      <p:pic>
        <p:nvPicPr>
          <p:cNvPr id="5" name="Picture 4" descr="A child wearing virtual reality goggles&#10;&#10;Description automatically generated">
            <a:extLst>
              <a:ext uri="{FF2B5EF4-FFF2-40B4-BE49-F238E27FC236}">
                <a16:creationId xmlns:a16="http://schemas.microsoft.com/office/drawing/2014/main" id="{1944622C-7232-8CD8-6631-C1006E1D80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38" y="1491135"/>
            <a:ext cx="5001740" cy="50017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59A07-097D-3AC4-AD1D-9215E23A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292D-DAA9-2E4C-8E06-51D398B9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1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10956713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Being at the Right Place at the Right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E983E-895E-7208-E4BD-A69CCFC76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6B913-5B89-1545-894B-3D7E6AFA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774" y="289709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1C63C6-7FF3-24EB-1176-6AE2A9B9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3348B-72DB-943E-B2CF-375E0DAE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4787A-D670-3A1C-3B66-C020879D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C761-93B6-0838-E4C6-6972D651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9E5B-80E5-EC28-62D3-6F368E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78" y="15358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Recent Headline in TechCrunch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52751-BFB3-2CB3-71AB-895D8805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3BCB3-5F54-38B3-8D94-C4027504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D5CFB-5300-DA53-1BA4-3CECE6E7CA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28" y="890431"/>
            <a:ext cx="10519323" cy="53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07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1739-EF9E-C3A5-1ED8-F63A2229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1" y="347784"/>
            <a:ext cx="11101069" cy="666506"/>
          </a:xfrm>
        </p:spPr>
        <p:txBody>
          <a:bodyPr>
            <a:noAutofit/>
          </a:bodyPr>
          <a:lstStyle/>
          <a:p>
            <a:r>
              <a:rPr lang="en-US" sz="3600" dirty="0"/>
              <a:t>The Complementary Nature of LLMs and EKGs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E7821-BB38-2228-51EB-80633C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53" y="1164672"/>
            <a:ext cx="4928487" cy="2707734"/>
          </a:xfrm>
        </p:spPr>
        <p:txBody>
          <a:bodyPr>
            <a:no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Large Language Models</a:t>
            </a:r>
            <a:endParaRPr lang="en-US" sz="1800" b="0" dirty="0">
              <a:effectLst/>
            </a:endParaRP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Statistical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Models of </a:t>
            </a:r>
            <a:r>
              <a:rPr lang="en-US" sz="1800" b="1" dirty="0">
                <a:solidFill>
                  <a:srgbClr val="595959"/>
                </a:solidFill>
              </a:rPr>
              <a:t>language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Designed to predict the next token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Likely to </a:t>
            </a:r>
            <a:r>
              <a:rPr lang="en-US" sz="1800" b="1" dirty="0">
                <a:solidFill>
                  <a:srgbClr val="595959"/>
                </a:solidFill>
              </a:rPr>
              <a:t>hallucinate</a:t>
            </a:r>
          </a:p>
          <a:p>
            <a:pPr fontAlgn="base">
              <a:buFont typeface="+mj-lt"/>
              <a:buAutoNum type="arabicPeriod"/>
            </a:pPr>
            <a:r>
              <a:rPr lang="en-US" sz="1800" dirty="0">
                <a:solidFill>
                  <a:srgbClr val="595959"/>
                </a:solidFill>
              </a:rPr>
              <a:t>Contains Knowledge of the </a:t>
            </a:r>
            <a:r>
              <a:rPr lang="en-US" sz="1800" b="1" dirty="0">
                <a:solidFill>
                  <a:srgbClr val="595959"/>
                </a:solidFill>
              </a:rPr>
              <a:t>Outside</a:t>
            </a:r>
            <a:r>
              <a:rPr lang="en-US" sz="1800" dirty="0">
                <a:solidFill>
                  <a:srgbClr val="595959"/>
                </a:solidFill>
              </a:rPr>
              <a:t> World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1A31E-A8E7-3852-55A2-4EEEC725D6ED}"/>
              </a:ext>
            </a:extLst>
          </p:cNvPr>
          <p:cNvSpPr txBox="1"/>
          <p:nvPr/>
        </p:nvSpPr>
        <p:spPr>
          <a:xfrm>
            <a:off x="6042257" y="1173418"/>
            <a:ext cx="6097978" cy="2628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Enterprise Knowledge Graphs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Deterministic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Models of your </a:t>
            </a:r>
            <a:r>
              <a:rPr lang="en-US" sz="1800" dirty="0"/>
              <a:t>customer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Designed for holistic knowledge </a:t>
            </a:r>
            <a:r>
              <a:rPr lang="en-US" sz="1800" dirty="0"/>
              <a:t>traversal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Precise</a:t>
            </a:r>
            <a:r>
              <a:rPr lang="en-US" sz="1800" b="0" dirty="0"/>
              <a:t> graph queries</a:t>
            </a:r>
          </a:p>
          <a:p>
            <a:pPr fontAlgn="base">
              <a:spcAft>
                <a:spcPts val="0"/>
              </a:spcAft>
              <a:buFont typeface="+mj-lt"/>
              <a:buAutoNum type="arabicPeriod"/>
            </a:pPr>
            <a:r>
              <a:rPr lang="en-US" sz="1800" b="0" dirty="0"/>
              <a:t>Contains Knowledge of your </a:t>
            </a:r>
            <a:r>
              <a:rPr lang="en-US" sz="1800" dirty="0"/>
              <a:t>Internal</a:t>
            </a:r>
            <a:r>
              <a:rPr lang="en-US" sz="1800" b="0" dirty="0"/>
              <a:t> Organization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B3D7-0F25-2CF2-E821-D0446B6A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08B34-9D5D-FB02-8793-1D23B521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4E9AF-4FC9-3520-12DA-4EDC816DBD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658" y="3923625"/>
            <a:ext cx="2167498" cy="214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0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11DA4D-0588-BD31-C3EF-2F4B61C44F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843" y="0"/>
            <a:ext cx="70243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64" y="2543929"/>
            <a:ext cx="57912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013A-5BA4-6E00-E69D-E04C69B1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160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Learning Graph</a:t>
            </a:r>
            <a:br>
              <a:rPr lang="en-US" sz="4000" dirty="0"/>
            </a:br>
            <a:r>
              <a:rPr lang="en-US" sz="2800" dirty="0"/>
              <a:t>for Intelligent Textbooks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53940-8D6A-EB4C-3451-26FC5B1D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7343274" cy="816058"/>
          </a:xfrm>
        </p:spPr>
        <p:txBody>
          <a:bodyPr>
            <a:normAutofit fontScale="90000"/>
          </a:bodyPr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983519" y="6008041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5869F-EE37-66D9-3FC6-8598705D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48D9-88B5-B70D-EBB9-4F6DE58E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87" y="214417"/>
            <a:ext cx="10515600" cy="666506"/>
          </a:xfrm>
        </p:spPr>
        <p:txBody>
          <a:bodyPr>
            <a:normAutofit fontScale="90000"/>
          </a:bodyPr>
          <a:lstStyle/>
          <a:p>
            <a:r>
              <a:rPr lang="en-US" dirty="0"/>
              <a:t>$20 Spectrum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7CED-7627-4F63-FF1F-97EC6B54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587" y="5985471"/>
            <a:ext cx="10515600" cy="6665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https://dmccreary.github.io/spectrum-analyzer/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51D3B-353A-E0BA-D26F-7178C65A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296" y="1151854"/>
            <a:ext cx="8626642" cy="45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94311-379D-E381-DEB7-75BA4EC5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A0720-C054-EA9C-6120-1A7BF599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5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</a:t>
            </a:r>
            <a:r>
              <a:rPr lang="en-US" sz="3500" dirty="0">
                <a:hlinkClick r:id="rId8"/>
              </a:rPr>
              <a:t>https://dmccreary.github.io/graph-systems-thinking/</a:t>
            </a:r>
            <a:endParaRPr lang="en-US" sz="3500" dirty="0"/>
          </a:p>
          <a:p>
            <a:r>
              <a:rPr lang="en-US" sz="3500" dirty="0"/>
              <a:t>Personal Finance with AI: </a:t>
            </a:r>
            <a:r>
              <a:rPr lang="en-US" sz="3500" dirty="0">
                <a:hlinkClick r:id="rId9"/>
              </a:rPr>
              <a:t>https://dmccreary.github.io/personal-finance/</a:t>
            </a:r>
            <a:endParaRPr lang="en-US" sz="3500" dirty="0"/>
          </a:p>
          <a:p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F903F-00A5-09D4-1FF0-382433A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425C-6F54-175E-70FF-98B24C5B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ChatGPT o1 Image Generation WOW!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AD11F-CF4A-E911-E96C-DB7F515A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2294" y="1641503"/>
            <a:ext cx="3750355" cy="37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CF046-4321-5C5E-C57E-FABA9CF4CE9E}"/>
              </a:ext>
            </a:extLst>
          </p:cNvPr>
          <p:cNvSpPr txBox="1"/>
          <p:nvPr/>
        </p:nvSpPr>
        <p:spPr>
          <a:xfrm>
            <a:off x="4073878" y="6247704"/>
            <a:ext cx="698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https://dmccreary.github.io/personal-finance/stories/selection-bias/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92B35D-9812-B9DB-65A9-0C53346C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2399" y="1626919"/>
            <a:ext cx="3758500" cy="36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87FF4-5838-898B-DBB3-733F28B327B9}"/>
              </a:ext>
            </a:extLst>
          </p:cNvPr>
          <p:cNvSpPr txBox="1"/>
          <p:nvPr/>
        </p:nvSpPr>
        <p:spPr>
          <a:xfrm>
            <a:off x="1615044" y="5593279"/>
            <a:ext cx="509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character embeddings through a story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CF264-8D22-32E5-7B80-8B31E91E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C5D58-F6EF-7364-286D-D1034E981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9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BB67-3CC3-D9F2-2237-E350494E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Direction vs.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8243-180B-A8E1-D967-9994711A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-US" i="1" dirty="0"/>
              <a:t>Never Mistake a Clear View for a Short Distance</a:t>
            </a:r>
          </a:p>
          <a:p>
            <a:pPr marL="0" indent="0" algn="r">
              <a:buNone/>
            </a:pPr>
            <a:r>
              <a:rPr lang="en-US" dirty="0"/>
              <a:t>- Paul Saffo</a:t>
            </a:r>
          </a:p>
          <a:p>
            <a:endParaRPr lang="en-US" dirty="0"/>
          </a:p>
          <a:p>
            <a:r>
              <a:rPr lang="en-US" dirty="0"/>
              <a:t>AI will democratize education worldwide</a:t>
            </a:r>
          </a:p>
          <a:p>
            <a:r>
              <a:rPr lang="en-US" dirty="0"/>
              <a:t>An MIT-quality education for every child in the world</a:t>
            </a:r>
          </a:p>
          <a:p>
            <a:r>
              <a:rPr lang="en-US" dirty="0"/>
              <a:t>Intelligent textbooks will be easier to build every month</a:t>
            </a:r>
          </a:p>
          <a:p>
            <a:r>
              <a:rPr lang="en-US" dirty="0"/>
              <a:t>Colleges will be rated on their average textbook level</a:t>
            </a:r>
          </a:p>
          <a:p>
            <a:pPr lvl="1"/>
            <a:r>
              <a:rPr lang="en-US" dirty="0"/>
              <a:t>(most of them are at zero today)</a:t>
            </a:r>
          </a:p>
          <a:p>
            <a:r>
              <a:rPr lang="en-US" dirty="0"/>
              <a:t>There are many challenges with MicroSim/Book integration into legacy LMSs built on old relational databases that don’t understand similarity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7A877-2108-1F1A-C0EE-DD763747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15B84D-537E-E9F3-ABA9-592B92AC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1725-479C-B9AE-8C79-154B26E4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Will We Do?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2CA6-E962-23C6-D308-96832E89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40D18-AA15-7A74-BF6C-A015D6EB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22976BF7-B1FD-1E4C-5391-2776D896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42" y="1267236"/>
            <a:ext cx="4714262" cy="47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88F762-F937-39CD-BEB1-2B3CCD89C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659" y="1267236"/>
            <a:ext cx="4714262" cy="47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8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1292689"/>
            <a:ext cx="6233033" cy="4680683"/>
          </a:xfrm>
        </p:spPr>
        <p:txBody>
          <a:bodyPr/>
          <a:lstStyle/>
          <a:p>
            <a:r>
              <a:rPr lang="en-US" dirty="0"/>
              <a:t>Use Generative AI to automate the boring stuff</a:t>
            </a:r>
          </a:p>
          <a:p>
            <a:r>
              <a:rPr lang="en-US" dirty="0"/>
              <a:t>Download the Cursor IDE or the Codium Windsurf IDE and build a MicroSim using our MicroSim rules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89547-873F-6E9B-7452-4769E53C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37E70-105B-6B58-2F73-B4AB573C92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288" y="1241762"/>
            <a:ext cx="2537944" cy="37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6B9A-4C60-4335-D5CC-418184B0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241559"/>
            <a:ext cx="10515600" cy="796410"/>
          </a:xfrm>
        </p:spPr>
        <p:txBody>
          <a:bodyPr/>
          <a:lstStyle/>
          <a:p>
            <a:r>
              <a:rPr lang="en-US" dirty="0"/>
              <a:t>2025 Y-Combinator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8F2D-53AE-252E-5C55-2C7C666F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773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2025 Bay Area Y-Combinator “</a:t>
            </a:r>
            <a:r>
              <a:rPr lang="en-US" dirty="0" err="1"/>
              <a:t>Sharktank</a:t>
            </a:r>
            <a:r>
              <a:rPr lang="en-US" dirty="0"/>
              <a:t>” for venture-capital funding, in ¼ of the companies, over 95% of their code was written by generative AI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A75A11FD-5A57-2B23-1565-5990583B11D4}"/>
              </a:ext>
            </a:extLst>
          </p:cNvPr>
          <p:cNvSpPr/>
          <p:nvPr/>
        </p:nvSpPr>
        <p:spPr>
          <a:xfrm>
            <a:off x="2150076" y="2774090"/>
            <a:ext cx="3113901" cy="2749379"/>
          </a:xfrm>
          <a:prstGeom prst="pi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e 4">
            <a:extLst>
              <a:ext uri="{FF2B5EF4-FFF2-40B4-BE49-F238E27FC236}">
                <a16:creationId xmlns:a16="http://schemas.microsoft.com/office/drawing/2014/main" id="{777BD76A-F280-E3DD-E96C-CB1379406B19}"/>
              </a:ext>
            </a:extLst>
          </p:cNvPr>
          <p:cNvSpPr/>
          <p:nvPr/>
        </p:nvSpPr>
        <p:spPr>
          <a:xfrm>
            <a:off x="2248930" y="2687379"/>
            <a:ext cx="3113901" cy="2749379"/>
          </a:xfrm>
          <a:prstGeom prst="pie">
            <a:avLst>
              <a:gd name="adj1" fmla="val 16266553"/>
              <a:gd name="adj2" fmla="val 5370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ADEC0737-CB5A-F29E-D293-FC4CD42945F4}"/>
              </a:ext>
            </a:extLst>
          </p:cNvPr>
          <p:cNvSpPr/>
          <p:nvPr/>
        </p:nvSpPr>
        <p:spPr>
          <a:xfrm>
            <a:off x="6573795" y="2774090"/>
            <a:ext cx="2936791" cy="2749379"/>
          </a:xfrm>
          <a:prstGeom prst="pie">
            <a:avLst>
              <a:gd name="adj1" fmla="val 0"/>
              <a:gd name="adj2" fmla="val 20762457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76801-3565-615B-06A6-8839E2807179}"/>
              </a:ext>
            </a:extLst>
          </p:cNvPr>
          <p:cNvSpPr txBox="1"/>
          <p:nvPr/>
        </p:nvSpPr>
        <p:spPr>
          <a:xfrm>
            <a:off x="7057305" y="4246645"/>
            <a:ext cx="196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95%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Written by AI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47AC094-A0FB-D75A-82AE-6A115A6FAAB8}"/>
              </a:ext>
            </a:extLst>
          </p:cNvPr>
          <p:cNvCxnSpPr>
            <a:endCxn id="6" idx="2"/>
          </p:cNvCxnSpPr>
          <p:nvPr/>
        </p:nvCxnSpPr>
        <p:spPr>
          <a:xfrm>
            <a:off x="4917989" y="3101546"/>
            <a:ext cx="1655806" cy="1047234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0E-71B2-E3CC-810A-6AA96030C3C1}"/>
              </a:ext>
            </a:extLst>
          </p:cNvPr>
          <p:cNvSpPr txBox="1"/>
          <p:nvPr/>
        </p:nvSpPr>
        <p:spPr>
          <a:xfrm>
            <a:off x="4143418" y="329783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C5452-B9A1-CC3B-2DF1-389838D84D8B}"/>
              </a:ext>
            </a:extLst>
          </p:cNvPr>
          <p:cNvSpPr txBox="1"/>
          <p:nvPr/>
        </p:nvSpPr>
        <p:spPr>
          <a:xfrm>
            <a:off x="2928319" y="5584043"/>
            <a:ext cx="15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Startups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D85AA-5BCC-61B9-2A04-67B4C66B417D}"/>
              </a:ext>
            </a:extLst>
          </p:cNvPr>
          <p:cNvSpPr txBox="1"/>
          <p:nvPr/>
        </p:nvSpPr>
        <p:spPr>
          <a:xfrm>
            <a:off x="6707429" y="5584043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Percent of Code Written by AI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49A7B4-2D8A-C649-BB58-3E8B0D652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7CA04D-3AD4-BFA5-0E03-876D8D9B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5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264A-3DFA-A24E-AC53-5D9F82D8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4FAC-A147-E840-592C-E6F82BE3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785" y="3693695"/>
            <a:ext cx="10515600" cy="23319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connect with me on LinkedIn: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https://www.linkedin.com/in/danmccreary/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DDFA3-0B7C-B642-8A73-9253DBB0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EC2F5-9ACE-3656-533C-24FAAB6F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2067266C-EF86-E01C-2650-A235617B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423" y="1488989"/>
            <a:ext cx="1940011" cy="19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8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87BD-E018-5FD6-09DB-A2C82C00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9" y="167418"/>
            <a:ext cx="10515600" cy="734626"/>
          </a:xfrm>
        </p:spPr>
        <p:txBody>
          <a:bodyPr/>
          <a:lstStyle/>
          <a:p>
            <a:r>
              <a:rPr lang="en-US" dirty="0"/>
              <a:t>Leading Agentic AI IDE: Cursor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BDE92-A97C-741E-00B0-A7C4C31FE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83" y="1058856"/>
            <a:ext cx="8128616" cy="5522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6C05D-3CC5-BEEC-92F7-258AC7DFA2D1}"/>
              </a:ext>
            </a:extLst>
          </p:cNvPr>
          <p:cNvSpPr txBox="1"/>
          <p:nvPr/>
        </p:nvSpPr>
        <p:spPr>
          <a:xfrm>
            <a:off x="9123483" y="1335505"/>
            <a:ext cx="1886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Google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Microsoft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 OpenAI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6E23A-F241-51FF-EBCB-1981B66A6F2B}"/>
              </a:ext>
            </a:extLst>
          </p:cNvPr>
          <p:cNvSpPr txBox="1"/>
          <p:nvPr/>
        </p:nvSpPr>
        <p:spPr>
          <a:xfrm>
            <a:off x="9207704" y="3429000"/>
            <a:ext cx="2598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Mostly powered by Anthropic Claude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881DF-FA2C-EAC7-8B47-3A2EFA3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655C7-7859-52F8-745F-39D92071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BB1E-6111-FAD8-CB15-35363483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1" y="207948"/>
            <a:ext cx="10976811" cy="1139587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Systems Thinking Causal Loop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F49B-27EE-A149-5EB8-8BF4071C5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69" y="3199060"/>
            <a:ext cx="4539916" cy="935112"/>
          </a:xfrm>
        </p:spPr>
        <p:txBody>
          <a:bodyPr>
            <a:noAutofit/>
          </a:bodyPr>
          <a:lstStyle/>
          <a:p>
            <a:r>
              <a:rPr lang="en-US" dirty="0"/>
              <a:t>Balancing Loops</a:t>
            </a:r>
          </a:p>
          <a:p>
            <a:r>
              <a:rPr lang="en-US" dirty="0"/>
              <a:t>Example: Thermostat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615417-E4FE-BD59-E5EE-8EDA4CA6086D}"/>
              </a:ext>
            </a:extLst>
          </p:cNvPr>
          <p:cNvGrpSpPr/>
          <p:nvPr/>
        </p:nvGrpSpPr>
        <p:grpSpPr>
          <a:xfrm>
            <a:off x="2861879" y="2080335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018CCD-A20A-1631-A3C9-092E2D13F534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263CB7C-24BE-453A-977A-CBE73C02FE42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1EE7BE-9845-8012-712E-6B9F8D13192C}"/>
              </a:ext>
            </a:extLst>
          </p:cNvPr>
          <p:cNvGrpSpPr/>
          <p:nvPr/>
        </p:nvGrpSpPr>
        <p:grpSpPr>
          <a:xfrm>
            <a:off x="7821458" y="2023237"/>
            <a:ext cx="741082" cy="741840"/>
            <a:chOff x="3209365" y="2970307"/>
            <a:chExt cx="741082" cy="7418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7323CE-6DA5-5604-31D5-C33D664ECAB2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2477752-10DF-EDFD-239F-3BFA53642B55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212839-AF11-1F2C-EB73-E88138BCB8B2}"/>
              </a:ext>
            </a:extLst>
          </p:cNvPr>
          <p:cNvSpPr txBox="1">
            <a:spLocks/>
          </p:cNvSpPr>
          <p:nvPr/>
        </p:nvSpPr>
        <p:spPr>
          <a:xfrm>
            <a:off x="6500264" y="3187373"/>
            <a:ext cx="4972856" cy="93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Reinforcing Loops</a:t>
            </a:r>
          </a:p>
          <a:p>
            <a:r>
              <a:rPr lang="en-US" dirty="0"/>
              <a:t>Example: Nuclear Reaction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A8513-0D17-D55E-03D9-258F557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A8D6CA-414E-90DC-78B5-45625214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9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923D7-3541-BD1E-A73B-20E86C35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216845"/>
            <a:ext cx="10515600" cy="759340"/>
          </a:xfrm>
        </p:spPr>
        <p:txBody>
          <a:bodyPr/>
          <a:lstStyle/>
          <a:p>
            <a:r>
              <a:rPr lang="en-US" dirty="0"/>
              <a:t>Balanced vs. Reinforcing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9BB82-5834-4598-B5F0-42D1FEEFEC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17" y="1147973"/>
            <a:ext cx="10840747" cy="45361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5CBE28-A925-2A02-46A9-6C6657A17027}"/>
              </a:ext>
            </a:extLst>
          </p:cNvPr>
          <p:cNvGrpSpPr/>
          <p:nvPr/>
        </p:nvGrpSpPr>
        <p:grpSpPr>
          <a:xfrm>
            <a:off x="2849522" y="5855896"/>
            <a:ext cx="741082" cy="741840"/>
            <a:chOff x="3209365" y="2970307"/>
            <a:chExt cx="741082" cy="7418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7B93D7-0337-84A2-CCA8-3D1C7D966A39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8710D22-34E0-13D2-3B30-98620FB7869C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3F57C4-9BCF-49DA-CE50-D85E96642EA6}"/>
              </a:ext>
            </a:extLst>
          </p:cNvPr>
          <p:cNvGrpSpPr/>
          <p:nvPr/>
        </p:nvGrpSpPr>
        <p:grpSpPr>
          <a:xfrm>
            <a:off x="8328085" y="5855896"/>
            <a:ext cx="741082" cy="741840"/>
            <a:chOff x="3209365" y="2970307"/>
            <a:chExt cx="741082" cy="7418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3C3768-A6E4-9537-279A-0BA66926C46F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76BC2FCD-39AD-BE21-1587-76D5318F527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6D05D3-D189-A3A3-1E3F-5A75C815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D769D0-201B-667B-B093-927D0C6E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B018E-C942-C048-8FBD-46CAD2BB8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29" y="104743"/>
            <a:ext cx="10515600" cy="1325563"/>
          </a:xfrm>
        </p:spPr>
        <p:txBody>
          <a:bodyPr/>
          <a:lstStyle/>
          <a:p>
            <a:r>
              <a:rPr lang="en-US" dirty="0"/>
              <a:t>AI Agent 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B32BF2-5741-A682-6511-E011FC30B441}"/>
              </a:ext>
            </a:extLst>
          </p:cNvPr>
          <p:cNvGrpSpPr/>
          <p:nvPr/>
        </p:nvGrpSpPr>
        <p:grpSpPr>
          <a:xfrm>
            <a:off x="5314380" y="3620730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21136E-9E2C-581E-C6AF-F4619B60A41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5898D041-C8F5-84C6-3BD0-0C1977CC9B94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E032FA-EE48-FB2F-3067-225FB887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BF128-F5BF-BA28-44BC-FD82FF84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1BA5-A015-C54A-30D8-82903258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" y="80030"/>
            <a:ext cx="10515600" cy="999127"/>
          </a:xfrm>
        </p:spPr>
        <p:txBody>
          <a:bodyPr/>
          <a:lstStyle/>
          <a:p>
            <a:r>
              <a:rPr lang="en-US" dirty="0"/>
              <a:t>Agent MCP Positive Feedback Loop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D28E-B1A2-1174-9FE5-218A6E4C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8BC48C-FFCB-F533-2232-F30AE78B9B09}"/>
              </a:ext>
            </a:extLst>
          </p:cNvPr>
          <p:cNvSpPr/>
          <p:nvPr/>
        </p:nvSpPr>
        <p:spPr>
          <a:xfrm>
            <a:off x="1209282" y="2371980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AC452737-34F5-74A3-9A5F-FB34522A50F2}"/>
              </a:ext>
            </a:extLst>
          </p:cNvPr>
          <p:cNvCxnSpPr>
            <a:cxnSpLocks/>
            <a:stCxn id="5" idx="5"/>
            <a:endCxn id="5" idx="3"/>
          </p:cNvCxnSpPr>
          <p:nvPr/>
        </p:nvCxnSpPr>
        <p:spPr>
          <a:xfrm rot="5400000">
            <a:off x="2610961" y="2993170"/>
            <a:ext cx="12700" cy="1982274"/>
          </a:xfrm>
          <a:prstGeom prst="curvedConnector3">
            <a:avLst>
              <a:gd name="adj1" fmla="val 1591333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A63774-CCC9-C852-A082-63514648A59D}"/>
              </a:ext>
            </a:extLst>
          </p:cNvPr>
          <p:cNvSpPr txBox="1"/>
          <p:nvPr/>
        </p:nvSpPr>
        <p:spPr>
          <a:xfrm>
            <a:off x="3316327" y="5630129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D6C074-3015-7D73-2DBA-27DB013D671B}"/>
              </a:ext>
            </a:extLst>
          </p:cNvPr>
          <p:cNvGrpSpPr/>
          <p:nvPr/>
        </p:nvGrpSpPr>
        <p:grpSpPr>
          <a:xfrm>
            <a:off x="2233429" y="4428038"/>
            <a:ext cx="741082" cy="741840"/>
            <a:chOff x="3209365" y="2970307"/>
            <a:chExt cx="741082" cy="7418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5CEF3A-808B-253C-AF72-0289A13A21DA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6E30D46B-2FB8-6FF2-D42E-5DA120CD2CDA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05CBD1-0A3A-2026-2D63-B24195FA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 McCreary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365146-7E97-240A-B019-6271CA15FF2C}"/>
              </a:ext>
            </a:extLst>
          </p:cNvPr>
          <p:cNvSpPr/>
          <p:nvPr/>
        </p:nvSpPr>
        <p:spPr>
          <a:xfrm>
            <a:off x="5843066" y="1568789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MCP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48E547-033C-50C9-17CD-C403FFD955FF}"/>
              </a:ext>
            </a:extLst>
          </p:cNvPr>
          <p:cNvCxnSpPr>
            <a:cxnSpLocks/>
            <a:stCxn id="11" idx="4"/>
          </p:cNvCxnSpPr>
          <p:nvPr/>
        </p:nvCxnSpPr>
        <p:spPr>
          <a:xfrm rot="5400000">
            <a:off x="5318296" y="1920621"/>
            <a:ext cx="389322" cy="34635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BBA2C-0418-1391-6D8D-B0E0C0BCD16F}"/>
              </a:ext>
            </a:extLst>
          </p:cNvPr>
          <p:cNvGrpSpPr/>
          <p:nvPr/>
        </p:nvGrpSpPr>
        <p:grpSpPr>
          <a:xfrm>
            <a:off x="4610044" y="2446838"/>
            <a:ext cx="741082" cy="741840"/>
            <a:chOff x="3209365" y="2970307"/>
            <a:chExt cx="741082" cy="74184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90E6B-0A96-11CD-1B70-C2D9B934CC03}"/>
                </a:ext>
              </a:extLst>
            </p:cNvPr>
            <p:cNvSpPr txBox="1"/>
            <p:nvPr/>
          </p:nvSpPr>
          <p:spPr>
            <a:xfrm>
              <a:off x="3336324" y="3027405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474DDB1-D003-94D8-EBEE-54B49C9343A8}"/>
                </a:ext>
              </a:extLst>
            </p:cNvPr>
            <p:cNvSpPr/>
            <p:nvPr/>
          </p:nvSpPr>
          <p:spPr>
            <a:xfrm>
              <a:off x="3209365" y="2970307"/>
              <a:ext cx="741082" cy="741840"/>
            </a:xfrm>
            <a:prstGeom prst="arc">
              <a:avLst>
                <a:gd name="adj1" fmla="val 1210228"/>
                <a:gd name="adj2" fmla="val 2075291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A3B7F6F-FB4C-FA48-C42A-D94A456DD4BD}"/>
              </a:ext>
            </a:extLst>
          </p:cNvPr>
          <p:cNvCxnSpPr>
            <a:cxnSpLocks/>
            <a:stCxn id="5" idx="7"/>
            <a:endCxn id="11" idx="1"/>
          </p:cNvCxnSpPr>
          <p:nvPr/>
        </p:nvCxnSpPr>
        <p:spPr>
          <a:xfrm rot="5400000" flipH="1" flipV="1">
            <a:off x="4526258" y="921262"/>
            <a:ext cx="803191" cy="2651510"/>
          </a:xfrm>
          <a:prstGeom prst="curvedConnector3">
            <a:avLst>
              <a:gd name="adj1" fmla="val 1629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EA98CFD-DA60-E4B9-FDF5-C922CDD07CEC}"/>
              </a:ext>
            </a:extLst>
          </p:cNvPr>
          <p:cNvSpPr txBox="1"/>
          <p:nvPr/>
        </p:nvSpPr>
        <p:spPr>
          <a:xfrm>
            <a:off x="4078326" y="1721275"/>
            <a:ext cx="191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Used to 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C8331C-A80E-886D-2A14-8FE24311BF41}"/>
              </a:ext>
            </a:extLst>
          </p:cNvPr>
          <p:cNvSpPr txBox="1"/>
          <p:nvPr/>
        </p:nvSpPr>
        <p:spPr>
          <a:xfrm>
            <a:off x="4700283" y="3933132"/>
            <a:ext cx="266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Increase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B987CE-173F-2FB0-2116-019A51818E37}"/>
              </a:ext>
            </a:extLst>
          </p:cNvPr>
          <p:cNvSpPr txBox="1"/>
          <p:nvPr/>
        </p:nvSpPr>
        <p:spPr>
          <a:xfrm>
            <a:off x="8798010" y="1705233"/>
            <a:ext cx="1670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</a:t>
            </a:r>
          </a:p>
          <a:p>
            <a:r>
              <a:rPr lang="en-US" sz="2800" dirty="0"/>
              <a:t>Context</a:t>
            </a:r>
          </a:p>
          <a:p>
            <a:r>
              <a:rPr lang="en-US" sz="2800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91488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1441</Words>
  <Application>Microsoft Macintosh PowerPoint</Application>
  <PresentationFormat>Widescreen</PresentationFormat>
  <Paragraphs>273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Arial</vt:lpstr>
      <vt:lpstr>source-serif-pro</vt:lpstr>
      <vt:lpstr>Office Theme</vt:lpstr>
      <vt:lpstr>University of Minnesota Senior Design Lecture  AI, Agents and  Intelligent Textbooks  Overcoming Fear and Embracing Change</vt:lpstr>
      <vt:lpstr>Today’s Agenda</vt:lpstr>
      <vt:lpstr>Recent Headline in TechCrunch</vt:lpstr>
      <vt:lpstr>2025 Y-Combinator Statistic</vt:lpstr>
      <vt:lpstr>Leading Agentic AI IDE: Cursor</vt:lpstr>
      <vt:lpstr>Review of Systems Thinking Causal Loop Diagrams</vt:lpstr>
      <vt:lpstr>Balanced vs. Reinforcing</vt:lpstr>
      <vt:lpstr>AI Agent Positive Feedback Loop</vt:lpstr>
      <vt:lpstr>Agent MCP Positive Feedback Loop </vt:lpstr>
      <vt:lpstr>PowerPoint Presentation</vt:lpstr>
      <vt:lpstr>Anysphere has 226 employees</vt:lpstr>
      <vt:lpstr>Rate of Change is Getting Faster</vt:lpstr>
      <vt:lpstr>Key Events in Agentic AI</vt:lpstr>
      <vt:lpstr>Accelerating Pace of AI Innovation</vt:lpstr>
      <vt:lpstr>A Young Lady's Illustrated Primer   A fully adaptive intelligent learning device  Storytelling customized to each child’s needs  From Neal Stephenson’s 1995 Cyberpunk Novel “Diamond Age”</vt:lpstr>
      <vt:lpstr>PowerPoint Presentation</vt:lpstr>
      <vt:lpstr>Five Levels of Intelligent Textbooks</vt:lpstr>
      <vt:lpstr>Level 1</vt:lpstr>
      <vt:lpstr>Level 2 – Interactive content</vt:lpstr>
      <vt:lpstr>Learning Graph</vt:lpstr>
      <vt:lpstr>Level 3: Personalized Adaptive Textbooks</vt:lpstr>
      <vt:lpstr>Level 4 – Chatbot </vt:lpstr>
      <vt:lpstr>Level 5</vt:lpstr>
      <vt:lpstr>Being at the Right Place at the Right Time</vt:lpstr>
      <vt:lpstr>Agents: 0 to $2.5B in 18 Years </vt:lpstr>
      <vt:lpstr>PowerPoint Presentation</vt:lpstr>
      <vt:lpstr>Least Squares</vt:lpstr>
      <vt:lpstr>PowerPoint Presentation</vt:lpstr>
      <vt:lpstr>Knowledge Representation</vt:lpstr>
      <vt:lpstr>The Complementary Nature of LLMs and EKGs</vt:lpstr>
      <vt:lpstr>Agent Guardrails</vt:lpstr>
      <vt:lpstr>Learning Graph for Intelligent Textbooks</vt:lpstr>
      <vt:lpstr>IDE Agent Generation Rules</vt:lpstr>
      <vt:lpstr>$20 Spectrum Analyzer</vt:lpstr>
      <vt:lpstr>Sample Intelligent Textbooks</vt:lpstr>
      <vt:lpstr>ChatGPT o1 Image Generation WOW!</vt:lpstr>
      <vt:lpstr>Direction vs. Distance</vt:lpstr>
      <vt:lpstr>What Will We Do?</vt:lpstr>
      <vt:lpstr>Call to Action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17</cp:revision>
  <dcterms:created xsi:type="dcterms:W3CDTF">2025-03-28T15:59:13Z</dcterms:created>
  <dcterms:modified xsi:type="dcterms:W3CDTF">2025-04-03T02:23:10Z</dcterms:modified>
</cp:coreProperties>
</file>